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76" r:id="rId2"/>
    <p:sldId id="256" r:id="rId3"/>
    <p:sldId id="257" r:id="rId4"/>
    <p:sldId id="259" r:id="rId5"/>
    <p:sldId id="260" r:id="rId6"/>
    <p:sldId id="258" r:id="rId7"/>
    <p:sldId id="269" r:id="rId8"/>
    <p:sldId id="267" r:id="rId9"/>
    <p:sldId id="270" r:id="rId10"/>
    <p:sldId id="268" r:id="rId11"/>
    <p:sldId id="264" r:id="rId12"/>
    <p:sldId id="273" r:id="rId13"/>
    <p:sldId id="266" r:id="rId14"/>
    <p:sldId id="274" r:id="rId15"/>
    <p:sldId id="265" r:id="rId16"/>
    <p:sldId id="271" r:id="rId17"/>
    <p:sldId id="275" r:id="rId18"/>
    <p:sldId id="272" r:id="rId19"/>
    <p:sldId id="263" r:id="rId20"/>
  </p:sldIdLst>
  <p:sldSz cx="9144000" cy="6858000" type="screen4x3"/>
  <p:notesSz cx="6794500" cy="9931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98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483259-C752-1E45-9DC5-78EAB7D21B2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7415"/>
            <a:ext cx="5435600" cy="446913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ABA56F-305D-3645-8E7C-93DDB4872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904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Signing of the Constitution: </a:t>
            </a:r>
            <a:r>
              <a:rPr lang="en-US" i="1" dirty="0" err="1"/>
              <a:t>Junius</a:t>
            </a:r>
            <a:r>
              <a:rPr lang="en-US" i="1" dirty="0"/>
              <a:t> Brutus Stearns [Public domain], via Wikimedia Commons</a:t>
            </a:r>
          </a:p>
          <a:p>
            <a:r>
              <a:rPr lang="en-US" i="1" dirty="0"/>
              <a:t>Pyramids: By Ricardo </a:t>
            </a:r>
            <a:r>
              <a:rPr lang="en-US" i="1" dirty="0" err="1"/>
              <a:t>Liberato</a:t>
            </a:r>
            <a:r>
              <a:rPr lang="en-US" i="1" dirty="0"/>
              <a:t> (All </a:t>
            </a:r>
            <a:r>
              <a:rPr lang="en-US" i="1" dirty="0" err="1"/>
              <a:t>Gizah</a:t>
            </a:r>
            <a:r>
              <a:rPr lang="en-US" i="1" dirty="0"/>
              <a:t> Pyramids) [CC BY-SA 2.0 (https://</a:t>
            </a:r>
            <a:r>
              <a:rPr lang="en-US" i="1" dirty="0" err="1"/>
              <a:t>creativecommons.org</a:t>
            </a:r>
            <a:r>
              <a:rPr lang="en-US" i="1" dirty="0"/>
              <a:t>/licenses/by-</a:t>
            </a:r>
            <a:r>
              <a:rPr lang="en-US" i="1" dirty="0" err="1"/>
              <a:t>sa</a:t>
            </a:r>
            <a:r>
              <a:rPr lang="en-US" i="1" dirty="0"/>
              <a:t>/2.0)], via Wikimedia Commons</a:t>
            </a:r>
          </a:p>
          <a:p>
            <a:r>
              <a:rPr lang="en-US" i="1" dirty="0"/>
              <a:t>Genghis Khan: National Palace Museum [Public domain], via Wikimedia Commons</a:t>
            </a:r>
          </a:p>
          <a:p>
            <a:r>
              <a:rPr lang="en-US" i="1" dirty="0"/>
              <a:t>Moon landing: By NASA / Harrison H. Schmitt (NASA Images at the Internet Archive (image link)) [Public domain], via Wikimedia Commons</a:t>
            </a:r>
          </a:p>
          <a:p>
            <a:r>
              <a:rPr lang="en-US" i="1" dirty="0"/>
              <a:t>Abraham Lincoln: Alexander Gardner [Public domain], via Wikimedia Commons</a:t>
            </a:r>
          </a:p>
          <a:p>
            <a:r>
              <a:rPr lang="en-US" i="1" dirty="0"/>
              <a:t>D-Day:</a:t>
            </a:r>
            <a:r>
              <a:rPr lang="en-US" i="1" baseline="0" dirty="0"/>
              <a:t> National Archives and Records Administration [Public domain], via Wikimedia Commons</a:t>
            </a:r>
            <a:endParaRPr lang="en-US" i="1" dirty="0"/>
          </a:p>
          <a:p>
            <a:r>
              <a:rPr lang="en-US" i="1" dirty="0"/>
              <a:t>Great Wall</a:t>
            </a:r>
            <a:r>
              <a:rPr lang="en-US" i="1" baseline="0" dirty="0"/>
              <a:t> of China: By </a:t>
            </a:r>
            <a:r>
              <a:rPr lang="en-US" i="1" baseline="0" dirty="0" err="1"/>
              <a:t>Jakub</a:t>
            </a:r>
            <a:r>
              <a:rPr lang="en-US" i="1" baseline="0" dirty="0"/>
              <a:t> </a:t>
            </a:r>
            <a:r>
              <a:rPr lang="en-US" i="1" baseline="0" dirty="0" err="1"/>
              <a:t>Hałun</a:t>
            </a:r>
            <a:r>
              <a:rPr lang="en-US" i="1" baseline="0" dirty="0"/>
              <a:t> (Own work) [GFDL (http://</a:t>
            </a:r>
            <a:r>
              <a:rPr lang="en-US" i="1" baseline="0" dirty="0" err="1"/>
              <a:t>www.gnu.org</a:t>
            </a:r>
            <a:r>
              <a:rPr lang="en-US" i="1" baseline="0" dirty="0"/>
              <a:t>/</a:t>
            </a:r>
            <a:r>
              <a:rPr lang="en-US" i="1" baseline="0" dirty="0" err="1"/>
              <a:t>copyleft</a:t>
            </a:r>
            <a:r>
              <a:rPr lang="en-US" i="1" baseline="0" dirty="0"/>
              <a:t>/</a:t>
            </a:r>
            <a:r>
              <a:rPr lang="en-US" i="1" baseline="0" dirty="0" err="1"/>
              <a:t>fdl.html</a:t>
            </a:r>
            <a:r>
              <a:rPr lang="en-US" i="1" baseline="0" dirty="0"/>
              <a:t>) or CC BY-SA 3.0 (https://</a:t>
            </a:r>
            <a:r>
              <a:rPr lang="en-US" i="1" baseline="0" dirty="0" err="1"/>
              <a:t>creativecommons.org</a:t>
            </a:r>
            <a:r>
              <a:rPr lang="en-US" i="1" baseline="0" dirty="0"/>
              <a:t>/licenses/by-</a:t>
            </a:r>
            <a:r>
              <a:rPr lang="en-US" i="1" baseline="0" dirty="0" err="1"/>
              <a:t>sa</a:t>
            </a:r>
            <a:r>
              <a:rPr lang="en-US" i="1" baseline="0" dirty="0"/>
              <a:t>/3.0)], via Wikimedia Commons</a:t>
            </a:r>
            <a:endParaRPr lang="en-US" i="1" dirty="0"/>
          </a:p>
          <a:p>
            <a:r>
              <a:rPr lang="en-US" i="1" dirty="0"/>
              <a:t>Terracotta army:</a:t>
            </a:r>
            <a:r>
              <a:rPr lang="en-US" i="1" baseline="0" dirty="0"/>
              <a:t> By </a:t>
            </a:r>
            <a:r>
              <a:rPr lang="en-US" i="1" baseline="0" dirty="0" err="1"/>
              <a:t>Maros</a:t>
            </a:r>
            <a:r>
              <a:rPr lang="en-US" i="1" baseline="0" dirty="0"/>
              <a:t> M r a z (</a:t>
            </a:r>
            <a:r>
              <a:rPr lang="en-US" i="1" baseline="0" dirty="0" err="1"/>
              <a:t>Maros</a:t>
            </a:r>
            <a:r>
              <a:rPr lang="en-US" i="1" baseline="0" dirty="0"/>
              <a:t>) (Own work) [GFDL (http://</a:t>
            </a:r>
            <a:r>
              <a:rPr lang="en-US" i="1" baseline="0" dirty="0" err="1"/>
              <a:t>www.gnu.org</a:t>
            </a:r>
            <a:r>
              <a:rPr lang="en-US" i="1" baseline="0" dirty="0"/>
              <a:t>/</a:t>
            </a:r>
            <a:r>
              <a:rPr lang="en-US" i="1" baseline="0" dirty="0" err="1"/>
              <a:t>copyleft</a:t>
            </a:r>
            <a:r>
              <a:rPr lang="en-US" i="1" baseline="0" dirty="0"/>
              <a:t>/</a:t>
            </a:r>
            <a:r>
              <a:rPr lang="en-US" i="1" baseline="0" dirty="0" err="1"/>
              <a:t>fdl.html</a:t>
            </a:r>
            <a:r>
              <a:rPr lang="en-US" i="1" baseline="0" dirty="0"/>
              <a:t>), CC-BY-SA-3.0 (http://</a:t>
            </a:r>
            <a:r>
              <a:rPr lang="en-US" i="1" baseline="0" dirty="0" err="1"/>
              <a:t>creativecommons.org</a:t>
            </a:r>
            <a:r>
              <a:rPr lang="en-US" i="1" baseline="0" dirty="0"/>
              <a:t>/licenses/by-</a:t>
            </a:r>
            <a:r>
              <a:rPr lang="en-US" i="1" baseline="0" dirty="0" err="1"/>
              <a:t>sa</a:t>
            </a:r>
            <a:r>
              <a:rPr lang="en-US" i="1" baseline="0" dirty="0"/>
              <a:t>/3.0/) or CC BY-SA 2.5-2.0-1.0 (https://</a:t>
            </a:r>
            <a:r>
              <a:rPr lang="en-US" i="1" baseline="0" dirty="0" err="1"/>
              <a:t>creativecommons.org</a:t>
            </a:r>
            <a:r>
              <a:rPr lang="en-US" i="1" baseline="0" dirty="0"/>
              <a:t>/licenses/by-</a:t>
            </a:r>
            <a:r>
              <a:rPr lang="en-US" i="1" baseline="0" dirty="0" err="1"/>
              <a:t>sa</a:t>
            </a:r>
            <a:r>
              <a:rPr lang="en-US" i="1" baseline="0" dirty="0"/>
              <a:t>/2.5-2.0-1.0)], via Wikimedia Commons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/>
              <a:t>MLK</a:t>
            </a:r>
            <a:r>
              <a:rPr lang="en-US" i="1" baseline="0" dirty="0"/>
              <a:t> image:</a:t>
            </a:r>
            <a:r>
              <a:rPr lang="en-US" i="1" dirty="0"/>
              <a:t> [Public domain], via Wikimedia Commons</a:t>
            </a:r>
          </a:p>
          <a:p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494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Image: I, Michael </a:t>
            </a:r>
            <a:r>
              <a:rPr lang="en-US" i="1" dirty="0" err="1"/>
              <a:t>Gäbler</a:t>
            </a:r>
            <a:r>
              <a:rPr lang="en-US" i="1" dirty="0"/>
              <a:t> [CC BY 3.0 (http://</a:t>
            </a:r>
            <a:r>
              <a:rPr lang="en-US" i="1" dirty="0" err="1"/>
              <a:t>creativecommons.org</a:t>
            </a:r>
            <a:r>
              <a:rPr lang="en-US" i="1" dirty="0"/>
              <a:t>/licenses/by/3.0)], via Wikimedia Commons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225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background is a map of Europe from 1375</a:t>
            </a:r>
          </a:p>
          <a:p>
            <a:endParaRPr lang="en-US" dirty="0"/>
          </a:p>
          <a:p>
            <a:r>
              <a:rPr lang="en-US" i="1" dirty="0"/>
              <a:t>Image: By </a:t>
            </a:r>
            <a:r>
              <a:rPr lang="en-US" i="1" dirty="0" err="1"/>
              <a:t>Cresques</a:t>
            </a:r>
            <a:r>
              <a:rPr lang="en-US" i="1" dirty="0"/>
              <a:t> Abraham (Unknown) [Public domain], via Wikimedia Commons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658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Pictured</a:t>
            </a:r>
            <a:r>
              <a:rPr lang="en-US" baseline="0" dirty="0"/>
              <a:t> is </a:t>
            </a:r>
            <a:r>
              <a:rPr lang="en-US" dirty="0"/>
              <a:t>Cueva de las Manos in Perito Moreno, Argentina. The art in the cave is between 13,000–9,000 years old.</a:t>
            </a:r>
            <a:r>
              <a:rPr lang="en-US" baseline="0" dirty="0"/>
              <a:t> </a:t>
            </a:r>
          </a:p>
          <a:p>
            <a:endParaRPr lang="en-US" baseline="0" dirty="0"/>
          </a:p>
          <a:p>
            <a:r>
              <a:rPr lang="en-US" i="1" baseline="0" dirty="0"/>
              <a:t>Image: By Mariano (Own work) [GFDL (http://</a:t>
            </a:r>
            <a:r>
              <a:rPr lang="en-US" i="1" baseline="0" dirty="0" err="1"/>
              <a:t>www.gnu.org</a:t>
            </a:r>
            <a:r>
              <a:rPr lang="en-US" i="1" baseline="0" dirty="0"/>
              <a:t>/</a:t>
            </a:r>
            <a:r>
              <a:rPr lang="en-US" i="1" baseline="0" dirty="0" err="1"/>
              <a:t>copyleft</a:t>
            </a:r>
            <a:r>
              <a:rPr lang="en-US" i="1" baseline="0" dirty="0"/>
              <a:t>/</a:t>
            </a:r>
            <a:r>
              <a:rPr lang="en-US" i="1" baseline="0" dirty="0" err="1"/>
              <a:t>fdl.html</a:t>
            </a:r>
            <a:r>
              <a:rPr lang="en-US" i="1" baseline="0" dirty="0"/>
              <a:t>), CC-BY-SA-3.0 (http://</a:t>
            </a:r>
            <a:r>
              <a:rPr lang="en-US" i="1" baseline="0" dirty="0" err="1"/>
              <a:t>creativecommons.org</a:t>
            </a:r>
            <a:r>
              <a:rPr lang="en-US" i="1" baseline="0" dirty="0"/>
              <a:t>/licenses/by-</a:t>
            </a:r>
            <a:r>
              <a:rPr lang="en-US" i="1" baseline="0" dirty="0" err="1"/>
              <a:t>sa</a:t>
            </a:r>
            <a:r>
              <a:rPr lang="en-US" i="1" baseline="0" dirty="0"/>
              <a:t>/3.0/) or CC BY-SA 2.5 (https://</a:t>
            </a:r>
            <a:r>
              <a:rPr lang="en-US" i="1" baseline="0" dirty="0" err="1"/>
              <a:t>creativecommons.org</a:t>
            </a:r>
            <a:r>
              <a:rPr lang="en-US" i="1" baseline="0" dirty="0"/>
              <a:t>/licenses/by-</a:t>
            </a:r>
            <a:r>
              <a:rPr lang="en-US" i="1" baseline="0" dirty="0" err="1"/>
              <a:t>sa</a:t>
            </a:r>
            <a:r>
              <a:rPr lang="en-US" i="1" baseline="0" dirty="0"/>
              <a:t>/2.5)], via Wikimedia Commons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458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Image: By Erik (HASH) </a:t>
            </a:r>
            <a:r>
              <a:rPr lang="en-US" i="1" dirty="0" err="1"/>
              <a:t>Hersman</a:t>
            </a:r>
            <a:r>
              <a:rPr lang="en-US" i="1" dirty="0"/>
              <a:t> from Orlando (</a:t>
            </a:r>
            <a:r>
              <a:rPr lang="en-US" i="1" dirty="0" err="1"/>
              <a:t>File:Jane</a:t>
            </a:r>
            <a:r>
              <a:rPr lang="en-US" i="1" dirty="0"/>
              <a:t> </a:t>
            </a:r>
            <a:r>
              <a:rPr lang="en-US" i="1" dirty="0" err="1"/>
              <a:t>Goodall</a:t>
            </a:r>
            <a:r>
              <a:rPr lang="en-US" i="1" dirty="0"/>
              <a:t> at </a:t>
            </a:r>
            <a:r>
              <a:rPr lang="en-US" i="1" dirty="0" err="1"/>
              <a:t>TEDGlobal</a:t>
            </a:r>
            <a:r>
              <a:rPr lang="en-US" i="1" dirty="0"/>
              <a:t> 2007.jpg) [CC BY 2.0 (http://</a:t>
            </a:r>
            <a:r>
              <a:rPr lang="en-US" i="1" dirty="0" err="1"/>
              <a:t>creativecommons.org</a:t>
            </a:r>
            <a:r>
              <a:rPr lang="en-US" i="1" dirty="0"/>
              <a:t>/licenses/by/2.0)], via Wikimedia Commons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0677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Archaeology</a:t>
            </a:r>
            <a:r>
              <a:rPr lang="en-US" baseline="0" dirty="0"/>
              <a:t> is sometimes considered a sub-field of anthropology </a:t>
            </a:r>
          </a:p>
          <a:p>
            <a:endParaRPr lang="en-US" baseline="0" dirty="0"/>
          </a:p>
          <a:p>
            <a:r>
              <a:rPr lang="en-US" i="1" baseline="0" dirty="0"/>
              <a:t>Image: By A. </a:t>
            </a:r>
            <a:r>
              <a:rPr lang="en-US" i="1" baseline="0" dirty="0" err="1"/>
              <a:t>Sobkowski</a:t>
            </a:r>
            <a:r>
              <a:rPr lang="en-US" i="1" baseline="0" dirty="0"/>
              <a:t> (Own work) [Public domain], via Wikimedia Commons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7538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Image: National Park Service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9052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Image:</a:t>
            </a:r>
            <a:r>
              <a:rPr lang="en-US" i="1" baseline="0" dirty="0"/>
              <a:t> [Public domain], via Wikimedia Commons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9466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Carbon dating measures</a:t>
            </a:r>
            <a:r>
              <a:rPr lang="en-US" baseline="0" dirty="0"/>
              <a:t> the radioactive decay of carbon-14. When plants and animals die, carbon 14 continues to decay. </a:t>
            </a:r>
          </a:p>
          <a:p>
            <a:endParaRPr lang="en-US" baseline="0" dirty="0"/>
          </a:p>
          <a:p>
            <a:r>
              <a:rPr lang="en-US" baseline="0" dirty="0"/>
              <a:t>Graph: [Public domain], via Wikimedia Commons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1230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Image: By Prof </a:t>
            </a:r>
            <a:r>
              <a:rPr lang="en-US" i="1" dirty="0" err="1"/>
              <a:t>saxx</a:t>
            </a:r>
            <a:r>
              <a:rPr lang="en-US" i="1" dirty="0"/>
              <a:t> (Own work) [GFDL (http://</a:t>
            </a:r>
            <a:r>
              <a:rPr lang="en-US" i="1" dirty="0" err="1"/>
              <a:t>www.gnu.org</a:t>
            </a:r>
            <a:r>
              <a:rPr lang="en-US" i="1" dirty="0"/>
              <a:t>/</a:t>
            </a:r>
            <a:r>
              <a:rPr lang="en-US" i="1" dirty="0" err="1"/>
              <a:t>copyleft</a:t>
            </a:r>
            <a:r>
              <a:rPr lang="en-US" i="1" dirty="0"/>
              <a:t>/</a:t>
            </a:r>
            <a:r>
              <a:rPr lang="en-US" i="1" dirty="0" err="1"/>
              <a:t>fdl.html</a:t>
            </a:r>
            <a:r>
              <a:rPr lang="en-US" i="1" dirty="0"/>
              <a:t>), CC-BY-SA-3.0 (http://</a:t>
            </a:r>
            <a:r>
              <a:rPr lang="en-US" i="1" dirty="0" err="1"/>
              <a:t>creativecommons.org</a:t>
            </a:r>
            <a:r>
              <a:rPr lang="en-US" i="1" dirty="0"/>
              <a:t>/licenses/by-</a:t>
            </a:r>
            <a:r>
              <a:rPr lang="en-US" i="1" dirty="0" err="1"/>
              <a:t>sa</a:t>
            </a:r>
            <a:r>
              <a:rPr lang="en-US" i="1" dirty="0"/>
              <a:t>/3.0/) or Public domain], via Wikimedia Commons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90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Image: By Lin </a:t>
            </a:r>
            <a:r>
              <a:rPr lang="en-US" i="1" dirty="0" err="1"/>
              <a:t>Kristensen</a:t>
            </a:r>
            <a:r>
              <a:rPr lang="en-US" i="1" dirty="0"/>
              <a:t> from New Jersey, USA (Timeless Books) [CC BY 2.0 (http://</a:t>
            </a:r>
            <a:r>
              <a:rPr lang="en-US" i="1" dirty="0" err="1"/>
              <a:t>creativecommons.org</a:t>
            </a:r>
            <a:r>
              <a:rPr lang="en-US" i="1" dirty="0"/>
              <a:t>/licenses/by/2.0)], via Wikimedia Commons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324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Image: By </a:t>
            </a:r>
            <a:r>
              <a:rPr lang="en-US" i="1" dirty="0" err="1"/>
              <a:t>Harald</a:t>
            </a:r>
            <a:r>
              <a:rPr lang="en-US" i="1" dirty="0"/>
              <a:t> </a:t>
            </a:r>
            <a:r>
              <a:rPr lang="en-US" i="1" dirty="0" err="1"/>
              <a:t>Süpfle</a:t>
            </a:r>
            <a:r>
              <a:rPr lang="en-US" i="1" dirty="0"/>
              <a:t> (photo taken by </a:t>
            </a:r>
            <a:r>
              <a:rPr lang="en-US" i="1" dirty="0" err="1"/>
              <a:t>Harald</a:t>
            </a:r>
            <a:r>
              <a:rPr lang="en-US" i="1" dirty="0"/>
              <a:t> </a:t>
            </a:r>
            <a:r>
              <a:rPr lang="en-US" i="1" dirty="0" err="1"/>
              <a:t>Süpfle</a:t>
            </a:r>
            <a:r>
              <a:rPr lang="en-US" i="1" dirty="0"/>
              <a:t>) [CC BY-SA 2.5 (https://</a:t>
            </a:r>
            <a:r>
              <a:rPr lang="en-US" i="1" dirty="0" err="1"/>
              <a:t>creativecommons.org</a:t>
            </a:r>
            <a:r>
              <a:rPr lang="en-US" i="1" dirty="0"/>
              <a:t>/licenses/by-</a:t>
            </a:r>
            <a:r>
              <a:rPr lang="en-US" i="1" dirty="0" err="1"/>
              <a:t>sa</a:t>
            </a:r>
            <a:r>
              <a:rPr lang="en-US" i="1" dirty="0"/>
              <a:t>/2.5)], via Wikimedia Commons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24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Image:</a:t>
            </a:r>
            <a:r>
              <a:rPr lang="en-US" i="1" baseline="0" dirty="0"/>
              <a:t> Marie-</a:t>
            </a:r>
            <a:r>
              <a:rPr lang="en-US" i="1" baseline="0" dirty="0" err="1"/>
              <a:t>Lan</a:t>
            </a:r>
            <a:r>
              <a:rPr lang="en-US" i="1" baseline="0" dirty="0"/>
              <a:t> Nguyen / Wikimedia Commons, via Wikimedia Commons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38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left to right: a map of Boston in 1880, the Declaration of Independence,</a:t>
            </a:r>
            <a:r>
              <a:rPr lang="en-US" baseline="0" dirty="0"/>
              <a:t> Martin Luther King Jr. delivering his “I Have a Dream” speech. </a:t>
            </a:r>
            <a:endParaRPr lang="en-US" dirty="0"/>
          </a:p>
          <a:p>
            <a:endParaRPr lang="en-US" i="0" dirty="0"/>
          </a:p>
          <a:p>
            <a:r>
              <a:rPr lang="en-US" i="1" dirty="0"/>
              <a:t>Boston map:</a:t>
            </a:r>
            <a:r>
              <a:rPr lang="en-US" i="1" baseline="0" dirty="0"/>
              <a:t> </a:t>
            </a:r>
            <a:r>
              <a:rPr lang="en-US" i="1" dirty="0"/>
              <a:t>https://</a:t>
            </a:r>
            <a:r>
              <a:rPr lang="en-US" i="1" dirty="0" err="1"/>
              <a:t>commons.wikimedia.org</a:t>
            </a:r>
            <a:r>
              <a:rPr lang="en-US" i="1" dirty="0"/>
              <a:t>/wiki/File:Boston_ground_1880.jpg</a:t>
            </a:r>
          </a:p>
          <a:p>
            <a:r>
              <a:rPr lang="en-US" i="1" dirty="0"/>
              <a:t>MLK</a:t>
            </a:r>
            <a:r>
              <a:rPr lang="en-US" i="1" baseline="0" dirty="0"/>
              <a:t> image:</a:t>
            </a:r>
            <a:r>
              <a:rPr lang="en-US" i="1" dirty="0"/>
              <a:t> [Public domain], via Wikimedia Commons</a:t>
            </a:r>
          </a:p>
          <a:p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20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Image: [Public domain, Public domain or Public domain], via Wikimedia Commons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039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Image: By Stewart Butterfield (</a:t>
            </a:r>
            <a:r>
              <a:rPr lang="en-US" i="1" dirty="0" err="1"/>
              <a:t>flickr</a:t>
            </a:r>
            <a:r>
              <a:rPr lang="en-US" i="1" dirty="0"/>
              <a:t>) [CC BY 2.0 (http://</a:t>
            </a:r>
            <a:r>
              <a:rPr lang="en-US" i="1" dirty="0" err="1"/>
              <a:t>creativecommons.org</a:t>
            </a:r>
            <a:r>
              <a:rPr lang="en-US" i="1" dirty="0"/>
              <a:t>/licenses/by/2.0)], via Wikimedia Commons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165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addition to primary and secondary sources,</a:t>
            </a:r>
            <a:r>
              <a:rPr lang="en-US" baseline="0" dirty="0"/>
              <a:t> a third category, tertiary sources, is sometimes included. Tertiary sources include </a:t>
            </a:r>
            <a:endParaRPr lang="en-US" dirty="0"/>
          </a:p>
          <a:p>
            <a:endParaRPr lang="en-US" dirty="0"/>
          </a:p>
          <a:p>
            <a:r>
              <a:rPr lang="en-US" i="1" dirty="0"/>
              <a:t>Image: By Rocket000 [Public domain], via Wikimedia Commons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95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i="1" dirty="0"/>
              <a:t>Image: https://</a:t>
            </a:r>
            <a:r>
              <a:rPr lang="en-US" i="1" dirty="0" err="1"/>
              <a:t>www.publicdomainpictures.net</a:t>
            </a:r>
            <a:r>
              <a:rPr lang="en-US" i="1" dirty="0"/>
              <a:t>/</a:t>
            </a:r>
            <a:r>
              <a:rPr lang="en-US" i="1" dirty="0" err="1"/>
              <a:t>view-image.php?image</a:t>
            </a:r>
            <a:r>
              <a:rPr lang="en-US" i="1" dirty="0"/>
              <a:t>=159735&amp;picture=globe-clipart-illustration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BA56F-305D-3645-8E7C-93DDB4872B4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475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546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717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5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6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96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787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06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234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311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037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08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1B89D-F5E0-7F40-9BE8-4251469AE7A3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8E92F-12C1-E041-B8E9-5F01C871C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32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vgmNkYUL_Cw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D03FD-2AC0-4BE1-9A60-BF8292C4E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Add these terms to your glossary please </a:t>
            </a:r>
            <a:r>
              <a:rPr lang="en-AU" dirty="0">
                <a:sym typeface="Wingdings" panose="05000000000000000000" pitchFamily="2" charset="2"/>
              </a:rPr>
              <a:t>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62409-30F6-4E73-8E0E-D6800E4CB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11823"/>
          </a:xfrm>
        </p:spPr>
        <p:txBody>
          <a:bodyPr>
            <a:normAutofit fontScale="92500"/>
          </a:bodyPr>
          <a:lstStyle/>
          <a:p>
            <a:r>
              <a:rPr lang="en-AU" u="sng" dirty="0"/>
              <a:t>Artefact</a:t>
            </a:r>
            <a:r>
              <a:rPr lang="en-AU" dirty="0"/>
              <a:t> = </a:t>
            </a:r>
            <a:r>
              <a:rPr lang="en-AU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an object made by a human being, typically one of cultural or historical interest.</a:t>
            </a:r>
          </a:p>
          <a:p>
            <a:endParaRPr lang="en-AU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AU" u="sng" dirty="0">
                <a:solidFill>
                  <a:srgbClr val="202124"/>
                </a:solidFill>
                <a:latin typeface="arial" panose="020B0604020202020204" pitchFamily="34" charset="0"/>
              </a:rPr>
              <a:t>Barter</a:t>
            </a:r>
            <a:r>
              <a:rPr lang="en-AU" dirty="0">
                <a:solidFill>
                  <a:srgbClr val="202124"/>
                </a:solidFill>
                <a:latin typeface="arial" panose="020B0604020202020204" pitchFamily="34" charset="0"/>
              </a:rPr>
              <a:t> = </a:t>
            </a:r>
            <a:r>
              <a:rPr lang="en-AU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exchange (goods or services) for other goods or services without using money.</a:t>
            </a:r>
          </a:p>
          <a:p>
            <a:pPr algn="l"/>
            <a:endParaRPr lang="en-AU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AU" u="sng" dirty="0">
                <a:solidFill>
                  <a:srgbClr val="202124"/>
                </a:solidFill>
                <a:latin typeface="arial" panose="020B0604020202020204" pitchFamily="34" charset="0"/>
              </a:rPr>
              <a:t>Chainmail</a:t>
            </a:r>
            <a:r>
              <a:rPr lang="en-AU" dirty="0">
                <a:solidFill>
                  <a:srgbClr val="202124"/>
                </a:solidFill>
                <a:latin typeface="arial" panose="020B0604020202020204" pitchFamily="34" charset="0"/>
              </a:rPr>
              <a:t> = </a:t>
            </a:r>
            <a:r>
              <a:rPr lang="en-AU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flexible armour consisting of small metal rings linked together.</a:t>
            </a:r>
          </a:p>
          <a:p>
            <a:r>
              <a:rPr lang="en-AU" sz="3200" dirty="0">
                <a:hlinkClick r:id="rId2"/>
              </a:rPr>
              <a:t>Why Study History? - YouTube</a:t>
            </a:r>
            <a:endParaRPr lang="en-US" sz="4800" b="1" dirty="0">
              <a:solidFill>
                <a:schemeClr val="bg1"/>
              </a:solidFill>
              <a:effectLst>
                <a:glow rad="165100">
                  <a:schemeClr val="tx1">
                    <a:alpha val="90000"/>
                  </a:schemeClr>
                </a:glow>
              </a:effectLst>
              <a:latin typeface="Marker Felt"/>
              <a:cs typeface="Marker Felt"/>
            </a:endParaRPr>
          </a:p>
          <a:p>
            <a:pPr algn="l"/>
            <a:endParaRPr lang="en-AU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87158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215" y="2616213"/>
            <a:ext cx="3833886" cy="42623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 we know what we </a:t>
            </a:r>
            <a:br>
              <a:rPr lang="en-US" dirty="0"/>
            </a:br>
            <a:r>
              <a:rPr lang="en-US" dirty="0"/>
              <a:t>know about the past?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addition to evaluating primary and secondary sources, historians can turn to other types of experts for aid in understanding their subject, including:</a:t>
            </a:r>
          </a:p>
          <a:p>
            <a:pPr lvl="1"/>
            <a:r>
              <a:rPr lang="en-US" dirty="0"/>
              <a:t>Geographers </a:t>
            </a:r>
          </a:p>
          <a:p>
            <a:pPr lvl="1"/>
            <a:r>
              <a:rPr lang="en-US" dirty="0"/>
              <a:t>Archaeologists</a:t>
            </a:r>
          </a:p>
          <a:p>
            <a:pPr lvl="1"/>
            <a:r>
              <a:rPr lang="en-US" dirty="0"/>
              <a:t>Anthropologists</a:t>
            </a:r>
          </a:p>
          <a:p>
            <a:pPr lvl="1"/>
            <a:r>
              <a:rPr lang="en-US" dirty="0"/>
              <a:t>And more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39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u="sng" dirty="0">
                <a:ln/>
                <a:solidFill>
                  <a:schemeClr val="accent2">
                    <a:lumMod val="20000"/>
                    <a:lumOff val="80000"/>
                  </a:schemeClr>
                </a:solidFill>
              </a:rPr>
              <a:t>Geographers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Geographers study Earth’s natural environment and human society </a:t>
            </a:r>
          </a:p>
          <a:p>
            <a:r>
              <a:rPr lang="en-US" dirty="0">
                <a:ln w="0"/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Physical geographers study the natural environment </a:t>
            </a:r>
          </a:p>
          <a:p>
            <a:r>
              <a:rPr lang="en-US" dirty="0">
                <a:ln w="0"/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Human geographers study human society</a:t>
            </a:r>
          </a:p>
        </p:txBody>
      </p:sp>
    </p:spTree>
    <p:extLst>
      <p:ext uri="{BB962C8B-B14F-4D97-AF65-F5344CB8AC3E}">
        <p14:creationId xmlns:p14="http://schemas.microsoft.com/office/powerpoint/2010/main" val="216829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5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Geographers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Cartography, the study and practice of making maps, can be considered a part of the field of geography</a:t>
            </a:r>
          </a:p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Map making increased in importance in the 15</a:t>
            </a:r>
            <a:r>
              <a:rPr lang="en-US" baseline="30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and 16</a:t>
            </a:r>
            <a:r>
              <a:rPr lang="en-US" baseline="30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centuries as explorers began traveling to new areas </a:t>
            </a:r>
          </a:p>
        </p:txBody>
      </p:sp>
    </p:spTree>
    <p:extLst>
      <p:ext uri="{BB962C8B-B14F-4D97-AF65-F5344CB8AC3E}">
        <p14:creationId xmlns:p14="http://schemas.microsoft.com/office/powerpoint/2010/main" val="33798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n w="0"/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Anthropologists</a:t>
            </a:r>
            <a:r>
              <a:rPr lang="en-US" dirty="0">
                <a:ln w="0"/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Anthropologists study the origins of humans and human behavior and societies in past and present</a:t>
            </a:r>
          </a:p>
          <a:p>
            <a:r>
              <a:rPr lang="en-US" dirty="0">
                <a:ln w="0"/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Social anthropology is the study of the norms and values of societies</a:t>
            </a:r>
          </a:p>
          <a:p>
            <a:r>
              <a:rPr lang="en-US" dirty="0">
                <a:ln w="0"/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Biological anthropology studies the biological development of humans</a:t>
            </a:r>
          </a:p>
          <a:p>
            <a:endParaRPr lang="en-US" b="1" dirty="0">
              <a:solidFill>
                <a:schemeClr val="bg1"/>
              </a:solidFill>
              <a:effectLst>
                <a:glow rad="165100">
                  <a:schemeClr val="tx1">
                    <a:alpha val="9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3258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Anthropologists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10308" y="1619600"/>
            <a:ext cx="5176492" cy="4785187"/>
          </a:xfrm>
        </p:spPr>
        <p:txBody>
          <a:bodyPr/>
          <a:lstStyle/>
          <a:p>
            <a:r>
              <a:rPr lang="en-US" dirty="0"/>
              <a:t>Some anthropologists may live for years at a time with native peoples to study how they live</a:t>
            </a:r>
          </a:p>
          <a:p>
            <a:r>
              <a:rPr lang="en-US" dirty="0"/>
              <a:t>Some anthropologists may study species similar to humans, such as apes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931" y="1422697"/>
            <a:ext cx="2951939" cy="44058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2931" y="5828576"/>
            <a:ext cx="29519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Anthropologist and primatologist Jane </a:t>
            </a:r>
            <a:r>
              <a:rPr lang="en-US" sz="1600" i="1" dirty="0" err="1"/>
              <a:t>Goodall</a:t>
            </a:r>
            <a:r>
              <a:rPr lang="en-US" sz="1600" i="1" dirty="0"/>
              <a:t> has spent over 50 years studying the interactions of chimpanzees</a:t>
            </a:r>
          </a:p>
        </p:txBody>
      </p:sp>
    </p:spTree>
    <p:extLst>
      <p:ext uri="{BB962C8B-B14F-4D97-AF65-F5344CB8AC3E}">
        <p14:creationId xmlns:p14="http://schemas.microsoft.com/office/powerpoint/2010/main" val="3906465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Archaeologists</a:t>
            </a:r>
            <a:r>
              <a:rPr lang="en-US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Archaeologists study prehistoric peoples and their cultures by examining their artifacts, monuments, and other physical materials</a:t>
            </a: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effectLst>
                <a:glow rad="165100">
                  <a:schemeClr val="tx1">
                    <a:alpha val="9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3463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7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Archaeologists</a:t>
            </a:r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Before digging for artifacts, archaeologists will map a site, dividing it into squares</a:t>
            </a:r>
          </a:p>
          <a:p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More recent remains usually lie near the surface, older remains beneath</a:t>
            </a:r>
          </a:p>
          <a:p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Newer techniques such as ground penetrating radar help archaeologists determine where to dig</a:t>
            </a:r>
          </a:p>
        </p:txBody>
      </p:sp>
    </p:spTree>
    <p:extLst>
      <p:ext uri="{BB962C8B-B14F-4D97-AF65-F5344CB8AC3E}">
        <p14:creationId xmlns:p14="http://schemas.microsoft.com/office/powerpoint/2010/main" val="3385903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Archaeologists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Famous archaeological discoveries include: </a:t>
            </a:r>
          </a:p>
          <a:p>
            <a:pPr lvl="1"/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</a:t>
            </a:r>
            <a:r>
              <a:rPr lang="en-US" dirty="0" err="1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Teracotta</a:t>
            </a:r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Army (pictured) </a:t>
            </a:r>
          </a:p>
          <a:p>
            <a:pPr lvl="1"/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Pompeii </a:t>
            </a:r>
          </a:p>
          <a:p>
            <a:pPr lvl="1"/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King </a:t>
            </a:r>
            <a:r>
              <a:rPr lang="en-US" dirty="0" err="1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Tut’s</a:t>
            </a:r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Tomb</a:t>
            </a:r>
          </a:p>
          <a:p>
            <a:pPr lvl="1"/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Rosetta Stone</a:t>
            </a:r>
          </a:p>
          <a:p>
            <a:pPr lvl="1"/>
            <a:r>
              <a:rPr lang="en-US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And more</a:t>
            </a:r>
          </a:p>
        </p:txBody>
      </p:sp>
    </p:spTree>
    <p:extLst>
      <p:ext uri="{BB962C8B-B14F-4D97-AF65-F5344CB8AC3E}">
        <p14:creationId xmlns:p14="http://schemas.microsoft.com/office/powerpoint/2010/main" val="53678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2450"/>
            <a:ext cx="8229600" cy="1143000"/>
          </a:xfrm>
        </p:spPr>
        <p:txBody>
          <a:bodyPr/>
          <a:lstStyle/>
          <a:p>
            <a:r>
              <a:rPr lang="en-US" dirty="0"/>
              <a:t>Archaeologists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940" y="1247815"/>
            <a:ext cx="4533944" cy="561018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age of organic material up to 50,000 years old can be determined through carbon dating, which measures radioactive decay</a:t>
            </a:r>
          </a:p>
          <a:p>
            <a:r>
              <a:rPr lang="en-US" dirty="0"/>
              <a:t>Using carbon dating, archaeologists can put together a worldwide timeline of human activity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884" y="3579849"/>
            <a:ext cx="4026672" cy="32213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4367" y="1017050"/>
            <a:ext cx="3711189" cy="22823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92978" y="3104050"/>
            <a:ext cx="3862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glow rad="165100">
                    <a:schemeClr val="tx1">
                      <a:alpha val="90000"/>
                    </a:schemeClr>
                  </a:glow>
                </a:effectLst>
              </a:rPr>
              <a:t>Carbon 14 formation and decay</a:t>
            </a:r>
          </a:p>
        </p:txBody>
      </p:sp>
    </p:spTree>
    <p:extLst>
      <p:ext uri="{BB962C8B-B14F-4D97-AF65-F5344CB8AC3E}">
        <p14:creationId xmlns:p14="http://schemas.microsoft.com/office/powerpoint/2010/main" val="1620753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8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Why study history?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History can help us:</a:t>
            </a:r>
          </a:p>
          <a:p>
            <a:pPr lvl="1"/>
            <a:r>
              <a:rPr lang="en-US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Understand and appreciate other people and societies </a:t>
            </a:r>
          </a:p>
          <a:p>
            <a:pPr lvl="1"/>
            <a:r>
              <a:rPr lang="en-US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Develop an identity by learning our past </a:t>
            </a:r>
          </a:p>
          <a:p>
            <a:pPr lvl="1"/>
            <a:r>
              <a:rPr lang="en-US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Become productive citizens</a:t>
            </a:r>
          </a:p>
          <a:p>
            <a:pPr lvl="1"/>
            <a:r>
              <a:rPr lang="en-US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Learn from past successes and mistakes</a:t>
            </a:r>
          </a:p>
          <a:p>
            <a:pPr marL="457200" lvl="1" indent="0">
              <a:buNone/>
            </a:pPr>
            <a:endParaRPr lang="en-US" b="1" dirty="0">
              <a:solidFill>
                <a:schemeClr val="bg1"/>
              </a:solidFill>
              <a:effectLst>
                <a:glow rad="165100">
                  <a:schemeClr val="tx1">
                    <a:alpha val="90000"/>
                  </a:schemeClr>
                </a:glow>
              </a:effectLst>
            </a:endParaRPr>
          </a:p>
          <a:p>
            <a:pPr lvl="1"/>
            <a:endParaRPr lang="en-US" b="1" dirty="0">
              <a:solidFill>
                <a:schemeClr val="bg1"/>
              </a:solidFill>
              <a:effectLst>
                <a:glow rad="165100">
                  <a:schemeClr val="tx1">
                    <a:alpha val="9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4638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0"/>
            <a:ext cx="2853185" cy="202287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alphaModFix amt="36000"/>
          </a:blip>
          <a:stretch>
            <a:fillRect/>
          </a:stretch>
        </p:blipFill>
        <p:spPr>
          <a:xfrm>
            <a:off x="0" y="2009908"/>
            <a:ext cx="3179921" cy="238407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6462132" y="-25311"/>
            <a:ext cx="2681869" cy="200990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alphaModFix amt="45000"/>
          </a:blip>
          <a:stretch>
            <a:fillRect/>
          </a:stretch>
        </p:blipFill>
        <p:spPr>
          <a:xfrm>
            <a:off x="2853186" y="1"/>
            <a:ext cx="1951284" cy="200990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alphaModFix amt="44000"/>
          </a:blip>
          <a:stretch>
            <a:fillRect/>
          </a:stretch>
        </p:blipFill>
        <p:spPr>
          <a:xfrm>
            <a:off x="4804470" y="1"/>
            <a:ext cx="1657662" cy="198459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alphaModFix amt="48000"/>
          </a:blip>
          <a:stretch>
            <a:fillRect/>
          </a:stretch>
        </p:blipFill>
        <p:spPr>
          <a:xfrm>
            <a:off x="3179921" y="1984596"/>
            <a:ext cx="3899114" cy="24093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alphaModFix amt="52000"/>
          </a:blip>
          <a:stretch>
            <a:fillRect/>
          </a:stretch>
        </p:blipFill>
        <p:spPr>
          <a:xfrm>
            <a:off x="2339458" y="4393985"/>
            <a:ext cx="3488063" cy="246401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alphaModFix amt="53000"/>
          </a:blip>
          <a:stretch>
            <a:fillRect/>
          </a:stretch>
        </p:blipFill>
        <p:spPr>
          <a:xfrm>
            <a:off x="7079035" y="1984596"/>
            <a:ext cx="2064966" cy="24093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1">
            <a:alphaModFix amt="48000"/>
          </a:blip>
          <a:stretch>
            <a:fillRect/>
          </a:stretch>
        </p:blipFill>
        <p:spPr>
          <a:xfrm>
            <a:off x="5816818" y="4393985"/>
            <a:ext cx="3327182" cy="24640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2">
            <a:alphaModFix amt="50000"/>
          </a:blip>
          <a:stretch>
            <a:fillRect/>
          </a:stretch>
        </p:blipFill>
        <p:spPr>
          <a:xfrm>
            <a:off x="0" y="4393985"/>
            <a:ext cx="2339458" cy="24640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22876"/>
            <a:ext cx="9144000" cy="1470025"/>
          </a:xfrm>
        </p:spPr>
        <p:txBody>
          <a:bodyPr>
            <a:noAutofit/>
          </a:bodyPr>
          <a:lstStyle/>
          <a:p>
            <a:r>
              <a:rPr lang="en-US" sz="14400" dirty="0">
                <a:ln w="0"/>
                <a:solidFill>
                  <a:schemeClr val="bg2">
                    <a:lumMod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Kristen ITC" panose="03050502040202030202" pitchFamily="66" charset="0"/>
                <a:cs typeface="Marker Felt"/>
              </a:rPr>
              <a:t>What is History?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5385481"/>
            <a:ext cx="9144000" cy="816857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effectLst>
                  <a:glow rad="165100">
                    <a:schemeClr val="tx1">
                      <a:alpha val="90000"/>
                    </a:schemeClr>
                  </a:glow>
                </a:effectLst>
                <a:latin typeface="Marker Felt"/>
                <a:cs typeface="Marker Felt"/>
              </a:rPr>
              <a:t>How Do We Know What We Know?</a:t>
            </a:r>
          </a:p>
        </p:txBody>
      </p:sp>
    </p:spTree>
    <p:extLst>
      <p:ext uri="{BB962C8B-B14F-4D97-AF65-F5344CB8AC3E}">
        <p14:creationId xmlns:p14="http://schemas.microsoft.com/office/powerpoint/2010/main" val="3803272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67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n w="0"/>
                <a:solidFill>
                  <a:schemeClr val="bg2">
                    <a:lumMod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What is History?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ln w="0"/>
                <a:solidFill>
                  <a:schemeClr val="bg2">
                    <a:lumMod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History</a:t>
            </a:r>
            <a:r>
              <a:rPr lang="en-US" dirty="0">
                <a:ln w="0"/>
                <a:solidFill>
                  <a:schemeClr val="bg2">
                    <a:lumMod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can be defined as:</a:t>
            </a:r>
          </a:p>
          <a:p>
            <a:pPr lvl="1"/>
            <a:r>
              <a:rPr lang="en-US" dirty="0">
                <a:ln w="0"/>
                <a:solidFill>
                  <a:schemeClr val="bg2">
                    <a:lumMod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study of the past</a:t>
            </a:r>
          </a:p>
          <a:p>
            <a:pPr lvl="1"/>
            <a:r>
              <a:rPr lang="en-US" dirty="0">
                <a:ln w="0"/>
                <a:solidFill>
                  <a:schemeClr val="bg2">
                    <a:lumMod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 record of past events and times</a:t>
            </a:r>
          </a:p>
          <a:p>
            <a:pPr lvl="1"/>
            <a:r>
              <a:rPr lang="en-US" dirty="0">
                <a:ln w="0"/>
                <a:solidFill>
                  <a:schemeClr val="bg2">
                    <a:lumMod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branch of knowledge dealing with past events</a:t>
            </a:r>
          </a:p>
          <a:p>
            <a:r>
              <a:rPr lang="en-US" dirty="0">
                <a:ln w="0"/>
                <a:solidFill>
                  <a:schemeClr val="bg2">
                    <a:lumMod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study of history is based on written records</a:t>
            </a:r>
          </a:p>
        </p:txBody>
      </p:sp>
    </p:spTree>
    <p:extLst>
      <p:ext uri="{BB962C8B-B14F-4D97-AF65-F5344CB8AC3E}">
        <p14:creationId xmlns:p14="http://schemas.microsoft.com/office/powerpoint/2010/main" val="1542004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8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>
                <a:ln/>
                <a:solidFill>
                  <a:schemeClr val="accent4"/>
                </a:solidFill>
              </a:rPr>
              <a:t>Events before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>
                <a:ln>
                  <a:solidFill>
                    <a:schemeClr val="tx2">
                      <a:lumMod val="75000"/>
                    </a:schemeClr>
                  </a:solidFill>
                </a:ln>
                <a:solidFill>
                  <a:schemeClr val="accent4"/>
                </a:solidFill>
              </a:rPr>
              <a:t>Events that occurred before written records are considered prehistory</a:t>
            </a:r>
          </a:p>
          <a:p>
            <a:r>
              <a:rPr lang="en-US" b="1" u="sng" dirty="0">
                <a:ln>
                  <a:solidFill>
                    <a:schemeClr val="tx2">
                      <a:lumMod val="75000"/>
                    </a:schemeClr>
                  </a:solidFill>
                </a:ln>
                <a:solidFill>
                  <a:schemeClr val="accent4"/>
                </a:solidFill>
              </a:rPr>
              <a:t>Prehistory</a:t>
            </a:r>
            <a:r>
              <a:rPr lang="en-US" b="1" dirty="0">
                <a:ln>
                  <a:solidFill>
                    <a:schemeClr val="tx2">
                      <a:lumMod val="75000"/>
                    </a:schemeClr>
                  </a:solidFill>
                </a:ln>
                <a:solidFill>
                  <a:schemeClr val="accent4"/>
                </a:solidFill>
              </a:rPr>
              <a:t> covers humans’ first use of stone tools approximately 3.3 million years ago to the invention of writing systems approximately 5300 years ago </a:t>
            </a:r>
          </a:p>
        </p:txBody>
      </p:sp>
    </p:spTree>
    <p:extLst>
      <p:ext uri="{BB962C8B-B14F-4D97-AF65-F5344CB8AC3E}">
        <p14:creationId xmlns:p14="http://schemas.microsoft.com/office/powerpoint/2010/main" val="1382019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Historians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8036" y="1600200"/>
            <a:ext cx="4968763" cy="4525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historian is a person who studies and writes about the past</a:t>
            </a:r>
          </a:p>
          <a:p>
            <a:r>
              <a:rPr lang="en-US" dirty="0"/>
              <a:t>Historians evaluate source materials for meaning and accuracy</a:t>
            </a:r>
          </a:p>
          <a:p>
            <a:r>
              <a:rPr lang="en-US" dirty="0"/>
              <a:t>Source materials are considered either primary or secondary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46301"/>
            <a:ext cx="3053241" cy="45798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6095564"/>
            <a:ext cx="30532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/>
              <a:t>Greek historian Herodotus is often referred to as “the father of history”</a:t>
            </a:r>
          </a:p>
        </p:txBody>
      </p:sp>
    </p:spTree>
    <p:extLst>
      <p:ext uri="{BB962C8B-B14F-4D97-AF65-F5344CB8AC3E}">
        <p14:creationId xmlns:p14="http://schemas.microsoft.com/office/powerpoint/2010/main" val="346018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1226"/>
            <a:ext cx="8229600" cy="243886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</a:t>
            </a:r>
            <a:r>
              <a:rPr lang="en-US" u="sng" dirty="0"/>
              <a:t>primary source</a:t>
            </a:r>
            <a:r>
              <a:rPr lang="en-US" dirty="0"/>
              <a:t> provides direct or firsthand evidence about an event, object, or person</a:t>
            </a:r>
          </a:p>
          <a:p>
            <a:r>
              <a:rPr lang="en-US" dirty="0"/>
              <a:t>Primary sources were created at the time under study and serve as an original sources of information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326" y="3871040"/>
            <a:ext cx="2409000" cy="28574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893" y="3871041"/>
            <a:ext cx="2724246" cy="27197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5598" y="3871040"/>
            <a:ext cx="2511202" cy="271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0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Primary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Primary sources can include:</a:t>
            </a:r>
          </a:p>
          <a:p>
            <a:pPr lvl="1"/>
            <a:r>
              <a:rPr lang="en-US" dirty="0"/>
              <a:t>Historical documents</a:t>
            </a:r>
          </a:p>
          <a:p>
            <a:pPr lvl="1"/>
            <a:r>
              <a:rPr lang="en-US" dirty="0"/>
              <a:t>Autobiographies</a:t>
            </a:r>
          </a:p>
          <a:p>
            <a:pPr lvl="1"/>
            <a:r>
              <a:rPr lang="en-US" dirty="0"/>
              <a:t>Eyewitness accounts </a:t>
            </a:r>
          </a:p>
          <a:p>
            <a:pPr lvl="1"/>
            <a:r>
              <a:rPr lang="en-US" dirty="0"/>
              <a:t>Diaries </a:t>
            </a:r>
          </a:p>
          <a:p>
            <a:pPr lvl="1"/>
            <a:r>
              <a:rPr lang="en-US" dirty="0"/>
              <a:t>Legal documents</a:t>
            </a:r>
          </a:p>
          <a:p>
            <a:pPr lvl="1"/>
            <a:r>
              <a:rPr lang="en-US" dirty="0"/>
              <a:t>Maps</a:t>
            </a:r>
          </a:p>
          <a:p>
            <a:pPr lvl="1"/>
            <a:r>
              <a:rPr lang="en-US" dirty="0"/>
              <a:t>Interviews</a:t>
            </a:r>
          </a:p>
          <a:p>
            <a:pPr lvl="1"/>
            <a:r>
              <a:rPr lang="en-US" dirty="0"/>
              <a:t>And more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98686">
            <a:off x="5559788" y="1657161"/>
            <a:ext cx="2472563" cy="470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44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Secondary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u="sng" dirty="0"/>
              <a:t>secondary source</a:t>
            </a:r>
            <a:r>
              <a:rPr lang="en-US" dirty="0"/>
              <a:t> relates or discusses information originally presented elsewhere</a:t>
            </a:r>
          </a:p>
          <a:p>
            <a:r>
              <a:rPr lang="en-US" dirty="0"/>
              <a:t>Secondary sources typically have many copies and can be found in libraries, schools, or homes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42251"/>
            <a:ext cx="9144000" cy="204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Secondary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8508" y="1600200"/>
            <a:ext cx="7928291" cy="4525963"/>
          </a:xfrm>
        </p:spPr>
        <p:txBody>
          <a:bodyPr/>
          <a:lstStyle/>
          <a:p>
            <a:r>
              <a:rPr lang="en-US" dirty="0">
                <a:effectLst/>
              </a:rPr>
              <a:t>Secondary sources can include:</a:t>
            </a:r>
          </a:p>
          <a:p>
            <a:pPr lvl="1"/>
            <a:r>
              <a:rPr lang="en-US" dirty="0">
                <a:effectLst/>
              </a:rPr>
              <a:t>History textbooks</a:t>
            </a:r>
          </a:p>
          <a:p>
            <a:pPr lvl="1"/>
            <a:r>
              <a:rPr lang="en-US" dirty="0">
                <a:effectLst/>
              </a:rPr>
              <a:t>Biographies</a:t>
            </a:r>
          </a:p>
          <a:p>
            <a:pPr lvl="1"/>
            <a:r>
              <a:rPr lang="en-US" dirty="0">
                <a:effectLst/>
              </a:rPr>
              <a:t>Encyclopedias </a:t>
            </a:r>
          </a:p>
          <a:p>
            <a:pPr lvl="1"/>
            <a:r>
              <a:rPr lang="en-US" dirty="0">
                <a:effectLst/>
              </a:rPr>
              <a:t>Essays or reviews</a:t>
            </a:r>
          </a:p>
          <a:p>
            <a:pPr lvl="1"/>
            <a:r>
              <a:rPr lang="en-US" dirty="0">
                <a:effectLst/>
              </a:rPr>
              <a:t>And more </a:t>
            </a:r>
          </a:p>
          <a:p>
            <a:endParaRPr lang="en-US" dirty="0"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8716" y="2465309"/>
            <a:ext cx="4799617" cy="425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2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10532</TotalTime>
  <Words>1411</Words>
  <Application>Microsoft Office PowerPoint</Application>
  <PresentationFormat>On-screen Show (4:3)</PresentationFormat>
  <Paragraphs>172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arial</vt:lpstr>
      <vt:lpstr>Calibri</vt:lpstr>
      <vt:lpstr>Kristen ITC</vt:lpstr>
      <vt:lpstr>Marker Felt</vt:lpstr>
      <vt:lpstr>Office Theme</vt:lpstr>
      <vt:lpstr>Add these terms to your glossary please </vt:lpstr>
      <vt:lpstr>What is History?</vt:lpstr>
      <vt:lpstr>What is History?</vt:lpstr>
      <vt:lpstr>Events before history</vt:lpstr>
      <vt:lpstr>Historians</vt:lpstr>
      <vt:lpstr>Primary Sources</vt:lpstr>
      <vt:lpstr>Primary Sources</vt:lpstr>
      <vt:lpstr>Secondary Sources</vt:lpstr>
      <vt:lpstr>Secondary Sources</vt:lpstr>
      <vt:lpstr>How do we know what we  know about the past?</vt:lpstr>
      <vt:lpstr>Geographers</vt:lpstr>
      <vt:lpstr>Geographers</vt:lpstr>
      <vt:lpstr>Anthropologists </vt:lpstr>
      <vt:lpstr>Anthropologists </vt:lpstr>
      <vt:lpstr>Archaeologists </vt:lpstr>
      <vt:lpstr>Archaeologists </vt:lpstr>
      <vt:lpstr>Archaeologists </vt:lpstr>
      <vt:lpstr>Archaeologists </vt:lpstr>
      <vt:lpstr>Why study history?</vt:lpstr>
    </vt:vector>
  </TitlesOfParts>
  <Company>Jr High Social Studies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History</dc:title>
  <dc:creator>Ian Malmstrom</dc:creator>
  <cp:lastModifiedBy>WELLS Janette [Narrogin Senior High School]</cp:lastModifiedBy>
  <cp:revision>54</cp:revision>
  <cp:lastPrinted>2023-02-07T02:32:05Z</cp:lastPrinted>
  <dcterms:created xsi:type="dcterms:W3CDTF">2018-03-04T04:46:57Z</dcterms:created>
  <dcterms:modified xsi:type="dcterms:W3CDTF">2023-02-07T02:32:25Z</dcterms:modified>
</cp:coreProperties>
</file>

<file path=docProps/thumbnail.jpeg>
</file>